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9" r:id="rId2"/>
    <p:sldId id="260" r:id="rId3"/>
  </p:sldIdLst>
  <p:sldSz cx="32404050" cy="43205400"/>
  <p:notesSz cx="6858000" cy="9144000"/>
  <p:defaultTextStyle>
    <a:defPPr>
      <a:defRPr lang="zh-TW"/>
    </a:defPPr>
    <a:lvl1pPr marL="0" algn="l" defTabSz="4320158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60079" algn="l" defTabSz="4320158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20158" algn="l" defTabSz="4320158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480237" algn="l" defTabSz="4320158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640312" algn="l" defTabSz="4320158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800391" algn="l" defTabSz="4320158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2960470" algn="l" defTabSz="4320158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120549" algn="l" defTabSz="4320158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280628" algn="l" defTabSz="4320158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未命名的章節" id="{4FF5EC84-648E-46FE-A875-F0F7DE217DAA}">
          <p14:sldIdLst/>
        </p14:section>
        <p14:section name="未命名的章節" id="{59B3BE31-AC25-4A87-A73A-72B21F938D41}">
          <p14:sldIdLst>
            <p14:sldId id="259"/>
            <p14:sldId id="26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9605" autoAdjust="0"/>
  </p:normalViewPr>
  <p:slideViewPr>
    <p:cSldViewPr>
      <p:cViewPr>
        <p:scale>
          <a:sx n="30" d="100"/>
          <a:sy n="30" d="100"/>
        </p:scale>
        <p:origin x="-498" y="486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32244-3D69-465C-B6B0-2B195A2CAEB5}" type="datetimeFigureOut">
              <a:rPr lang="zh-TW" altLang="en-US" smtClean="0"/>
              <a:t>2016/6/23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2B76B-590A-415B-A4BB-0C836E2ACA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3290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20158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1pPr>
    <a:lvl2pPr marL="2160079" algn="l" defTabSz="4320158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2pPr>
    <a:lvl3pPr marL="4320158" algn="l" defTabSz="4320158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3pPr>
    <a:lvl4pPr marL="6480237" algn="l" defTabSz="4320158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4pPr>
    <a:lvl5pPr marL="8640312" algn="l" defTabSz="4320158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5pPr>
    <a:lvl6pPr marL="10800391" algn="l" defTabSz="4320158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6pPr>
    <a:lvl7pPr marL="12960470" algn="l" defTabSz="4320158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7pPr>
    <a:lvl8pPr marL="15120549" algn="l" defTabSz="4320158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8pPr>
    <a:lvl9pPr marL="17280628" algn="l" defTabSz="4320158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B76B-590A-415B-A4BB-0C836E2ACA1A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529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2B76B-590A-415B-A4BB-0C836E2ACA1A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7819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30304" y="13421690"/>
            <a:ext cx="27543443" cy="926115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860608" y="24483062"/>
            <a:ext cx="22682835" cy="110413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0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0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0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0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0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2E2B-C0A8-4D0B-B41C-9FFCDD283653}" type="datetimeFigureOut">
              <a:rPr lang="zh-TW" altLang="en-US" smtClean="0"/>
              <a:t>2016/6/23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18B7-85D4-4A95-8335-22BE7B35C7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072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2E2B-C0A8-4D0B-B41C-9FFCDD283653}" type="datetimeFigureOut">
              <a:rPr lang="zh-TW" altLang="en-US" smtClean="0"/>
              <a:t>2016/6/23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18B7-85D4-4A95-8335-22BE7B35C7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877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23492936" y="1730227"/>
            <a:ext cx="7290911" cy="3686460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620203" y="1730227"/>
            <a:ext cx="21332666" cy="3686460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2E2B-C0A8-4D0B-B41C-9FFCDD283653}" type="datetimeFigureOut">
              <a:rPr lang="zh-TW" altLang="en-US" smtClean="0"/>
              <a:t>2016/6/23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18B7-85D4-4A95-8335-22BE7B35C7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571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2E2B-C0A8-4D0B-B41C-9FFCDD283653}" type="datetimeFigureOut">
              <a:rPr lang="zh-TW" altLang="en-US" smtClean="0"/>
              <a:t>2016/6/23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18B7-85D4-4A95-8335-22BE7B35C7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868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59698" y="27763469"/>
            <a:ext cx="27543443" cy="8581074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59698" y="18312297"/>
            <a:ext cx="27543443" cy="9451179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079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20158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480237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4pPr>
            <a:lvl5pPr marL="8640312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5pPr>
            <a:lvl6pPr marL="10800391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6pPr>
            <a:lvl7pPr marL="1296047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7pPr>
            <a:lvl8pPr marL="15120549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8pPr>
            <a:lvl9pPr marL="17280628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2E2B-C0A8-4D0B-B41C-9FFCDD283653}" type="datetimeFigureOut">
              <a:rPr lang="zh-TW" altLang="en-US" smtClean="0"/>
              <a:t>2016/6/23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18B7-85D4-4A95-8335-22BE7B35C7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4159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620202" y="10081269"/>
            <a:ext cx="14311789" cy="28513566"/>
          </a:xfrm>
        </p:spPr>
        <p:txBody>
          <a:bodyPr/>
          <a:lstStyle>
            <a:lvl1pPr>
              <a:defRPr sz="13100"/>
            </a:lvl1pPr>
            <a:lvl2pPr>
              <a:defRPr sz="11300"/>
            </a:lvl2pPr>
            <a:lvl3pPr>
              <a:defRPr sz="95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6472059" y="10081269"/>
            <a:ext cx="14311789" cy="28513566"/>
          </a:xfrm>
        </p:spPr>
        <p:txBody>
          <a:bodyPr/>
          <a:lstStyle>
            <a:lvl1pPr>
              <a:defRPr sz="13100"/>
            </a:lvl1pPr>
            <a:lvl2pPr>
              <a:defRPr sz="11300"/>
            </a:lvl2pPr>
            <a:lvl3pPr>
              <a:defRPr sz="95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2E2B-C0A8-4D0B-B41C-9FFCDD283653}" type="datetimeFigureOut">
              <a:rPr lang="zh-TW" altLang="en-US" smtClean="0"/>
              <a:t>2016/6/23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18B7-85D4-4A95-8335-22BE7B35C7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913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20210" y="9671212"/>
            <a:ext cx="14317416" cy="4030502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079" indent="0">
              <a:buNone/>
              <a:defRPr sz="9500" b="1"/>
            </a:lvl2pPr>
            <a:lvl3pPr marL="4320158" indent="0">
              <a:buNone/>
              <a:defRPr sz="8600" b="1"/>
            </a:lvl3pPr>
            <a:lvl4pPr marL="6480237" indent="0">
              <a:buNone/>
              <a:defRPr sz="7700" b="1"/>
            </a:lvl4pPr>
            <a:lvl5pPr marL="8640312" indent="0">
              <a:buNone/>
              <a:defRPr sz="7700" b="1"/>
            </a:lvl5pPr>
            <a:lvl6pPr marL="10800391" indent="0">
              <a:buNone/>
              <a:defRPr sz="7700" b="1"/>
            </a:lvl6pPr>
            <a:lvl7pPr marL="12960470" indent="0">
              <a:buNone/>
              <a:defRPr sz="7700" b="1"/>
            </a:lvl7pPr>
            <a:lvl8pPr marL="15120549" indent="0">
              <a:buNone/>
              <a:defRPr sz="7700" b="1"/>
            </a:lvl8pPr>
            <a:lvl9pPr marL="17280628" indent="0">
              <a:buNone/>
              <a:defRPr sz="77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620210" y="13701712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16460816" y="9671212"/>
            <a:ext cx="14323039" cy="4030502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079" indent="0">
              <a:buNone/>
              <a:defRPr sz="9500" b="1"/>
            </a:lvl2pPr>
            <a:lvl3pPr marL="4320158" indent="0">
              <a:buNone/>
              <a:defRPr sz="8600" b="1"/>
            </a:lvl3pPr>
            <a:lvl4pPr marL="6480237" indent="0">
              <a:buNone/>
              <a:defRPr sz="7700" b="1"/>
            </a:lvl4pPr>
            <a:lvl5pPr marL="8640312" indent="0">
              <a:buNone/>
              <a:defRPr sz="7700" b="1"/>
            </a:lvl5pPr>
            <a:lvl6pPr marL="10800391" indent="0">
              <a:buNone/>
              <a:defRPr sz="7700" b="1"/>
            </a:lvl6pPr>
            <a:lvl7pPr marL="12960470" indent="0">
              <a:buNone/>
              <a:defRPr sz="7700" b="1"/>
            </a:lvl7pPr>
            <a:lvl8pPr marL="15120549" indent="0">
              <a:buNone/>
              <a:defRPr sz="7700" b="1"/>
            </a:lvl8pPr>
            <a:lvl9pPr marL="17280628" indent="0">
              <a:buNone/>
              <a:defRPr sz="77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6460816" y="13701712"/>
            <a:ext cx="14323039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2E2B-C0A8-4D0B-B41C-9FFCDD283653}" type="datetimeFigureOut">
              <a:rPr lang="zh-TW" altLang="en-US" smtClean="0"/>
              <a:t>2016/6/23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18B7-85D4-4A95-8335-22BE7B35C7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8800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2E2B-C0A8-4D0B-B41C-9FFCDD283653}" type="datetimeFigureOut">
              <a:rPr lang="zh-TW" altLang="en-US" smtClean="0"/>
              <a:t>2016/6/23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18B7-85D4-4A95-8335-22BE7B35C7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5440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2E2B-C0A8-4D0B-B41C-9FFCDD283653}" type="datetimeFigureOut">
              <a:rPr lang="zh-TW" altLang="en-US" smtClean="0"/>
              <a:t>2016/6/23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18B7-85D4-4A95-8335-22BE7B35C7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7506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20205" y="1720219"/>
            <a:ext cx="10660710" cy="7320916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669088" y="1720219"/>
            <a:ext cx="18114766" cy="36874614"/>
          </a:xfrm>
        </p:spPr>
        <p:txBody>
          <a:bodyPr/>
          <a:lstStyle>
            <a:lvl1pPr>
              <a:defRPr sz="14900"/>
            </a:lvl1pPr>
            <a:lvl2pPr>
              <a:defRPr sz="131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20205" y="9041134"/>
            <a:ext cx="10660710" cy="29553697"/>
          </a:xfrm>
        </p:spPr>
        <p:txBody>
          <a:bodyPr/>
          <a:lstStyle>
            <a:lvl1pPr marL="0" indent="0">
              <a:buNone/>
              <a:defRPr sz="6800"/>
            </a:lvl1pPr>
            <a:lvl2pPr marL="2160079" indent="0">
              <a:buNone/>
              <a:defRPr sz="5900"/>
            </a:lvl2pPr>
            <a:lvl3pPr marL="4320158" indent="0">
              <a:buNone/>
              <a:defRPr sz="4500"/>
            </a:lvl3pPr>
            <a:lvl4pPr marL="6480237" indent="0">
              <a:buNone/>
              <a:defRPr sz="4500"/>
            </a:lvl4pPr>
            <a:lvl5pPr marL="8640312" indent="0">
              <a:buNone/>
              <a:defRPr sz="4500"/>
            </a:lvl5pPr>
            <a:lvl6pPr marL="10800391" indent="0">
              <a:buNone/>
              <a:defRPr sz="4500"/>
            </a:lvl6pPr>
            <a:lvl7pPr marL="12960470" indent="0">
              <a:buNone/>
              <a:defRPr sz="4500"/>
            </a:lvl7pPr>
            <a:lvl8pPr marL="15120549" indent="0">
              <a:buNone/>
              <a:defRPr sz="4500"/>
            </a:lvl8pPr>
            <a:lvl9pPr marL="17280628" indent="0">
              <a:buNone/>
              <a:defRPr sz="4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2E2B-C0A8-4D0B-B41C-9FFCDD283653}" type="datetimeFigureOut">
              <a:rPr lang="zh-TW" altLang="en-US" smtClean="0"/>
              <a:t>2016/6/23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18B7-85D4-4A95-8335-22BE7B35C7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8456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51421" y="30243785"/>
            <a:ext cx="19442430" cy="3570451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351421" y="3860481"/>
            <a:ext cx="19442430" cy="25923240"/>
          </a:xfrm>
        </p:spPr>
        <p:txBody>
          <a:bodyPr/>
          <a:lstStyle>
            <a:lvl1pPr marL="0" indent="0">
              <a:buNone/>
              <a:defRPr sz="14900"/>
            </a:lvl1pPr>
            <a:lvl2pPr marL="2160079" indent="0">
              <a:buNone/>
              <a:defRPr sz="13100"/>
            </a:lvl2pPr>
            <a:lvl3pPr marL="4320158" indent="0">
              <a:buNone/>
              <a:defRPr sz="11300"/>
            </a:lvl3pPr>
            <a:lvl4pPr marL="6480237" indent="0">
              <a:buNone/>
              <a:defRPr sz="9500"/>
            </a:lvl4pPr>
            <a:lvl5pPr marL="8640312" indent="0">
              <a:buNone/>
              <a:defRPr sz="9500"/>
            </a:lvl5pPr>
            <a:lvl6pPr marL="10800391" indent="0">
              <a:buNone/>
              <a:defRPr sz="9500"/>
            </a:lvl6pPr>
            <a:lvl7pPr marL="12960470" indent="0">
              <a:buNone/>
              <a:defRPr sz="9500"/>
            </a:lvl7pPr>
            <a:lvl8pPr marL="15120549" indent="0">
              <a:buNone/>
              <a:defRPr sz="9500"/>
            </a:lvl8pPr>
            <a:lvl9pPr marL="17280628" indent="0">
              <a:buNone/>
              <a:defRPr sz="9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51421" y="33814236"/>
            <a:ext cx="19442430" cy="5070629"/>
          </a:xfrm>
        </p:spPr>
        <p:txBody>
          <a:bodyPr/>
          <a:lstStyle>
            <a:lvl1pPr marL="0" indent="0">
              <a:buNone/>
              <a:defRPr sz="6800"/>
            </a:lvl1pPr>
            <a:lvl2pPr marL="2160079" indent="0">
              <a:buNone/>
              <a:defRPr sz="5900"/>
            </a:lvl2pPr>
            <a:lvl3pPr marL="4320158" indent="0">
              <a:buNone/>
              <a:defRPr sz="4500"/>
            </a:lvl3pPr>
            <a:lvl4pPr marL="6480237" indent="0">
              <a:buNone/>
              <a:defRPr sz="4500"/>
            </a:lvl4pPr>
            <a:lvl5pPr marL="8640312" indent="0">
              <a:buNone/>
              <a:defRPr sz="4500"/>
            </a:lvl5pPr>
            <a:lvl6pPr marL="10800391" indent="0">
              <a:buNone/>
              <a:defRPr sz="4500"/>
            </a:lvl6pPr>
            <a:lvl7pPr marL="12960470" indent="0">
              <a:buNone/>
              <a:defRPr sz="4500"/>
            </a:lvl7pPr>
            <a:lvl8pPr marL="15120549" indent="0">
              <a:buNone/>
              <a:defRPr sz="4500"/>
            </a:lvl8pPr>
            <a:lvl9pPr marL="17280628" indent="0">
              <a:buNone/>
              <a:defRPr sz="4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2E2B-C0A8-4D0B-B41C-9FFCDD283653}" type="datetimeFigureOut">
              <a:rPr lang="zh-TW" altLang="en-US" smtClean="0"/>
              <a:t>2016/6/23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18B7-85D4-4A95-8335-22BE7B35C7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87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620203" y="1730218"/>
            <a:ext cx="29163645" cy="7200900"/>
          </a:xfrm>
          <a:prstGeom prst="rect">
            <a:avLst/>
          </a:prstGeom>
        </p:spPr>
        <p:txBody>
          <a:bodyPr vert="horz" lIns="432014" tIns="216007" rIns="432014" bIns="216007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20203" y="10081269"/>
            <a:ext cx="29163645" cy="28513566"/>
          </a:xfrm>
          <a:prstGeom prst="rect">
            <a:avLst/>
          </a:prstGeom>
        </p:spPr>
        <p:txBody>
          <a:bodyPr vert="horz" lIns="432014" tIns="216007" rIns="432014" bIns="216007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620203" y="40045012"/>
            <a:ext cx="7560945" cy="2300284"/>
          </a:xfrm>
          <a:prstGeom prst="rect">
            <a:avLst/>
          </a:prstGeom>
        </p:spPr>
        <p:txBody>
          <a:bodyPr vert="horz" lIns="432014" tIns="216007" rIns="432014" bIns="216007" rtlCol="0" anchor="ctr"/>
          <a:lstStyle>
            <a:lvl1pPr algn="l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A2E2B-C0A8-4D0B-B41C-9FFCDD283653}" type="datetimeFigureOut">
              <a:rPr lang="zh-TW" altLang="en-US" smtClean="0"/>
              <a:t>2016/6/23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1071384" y="40045012"/>
            <a:ext cx="10261283" cy="2300284"/>
          </a:xfrm>
          <a:prstGeom prst="rect">
            <a:avLst/>
          </a:prstGeom>
        </p:spPr>
        <p:txBody>
          <a:bodyPr vert="horz" lIns="432014" tIns="216007" rIns="432014" bIns="216007" rtlCol="0" anchor="ctr"/>
          <a:lstStyle>
            <a:lvl1pPr algn="ct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23222903" y="40045012"/>
            <a:ext cx="7560945" cy="2300284"/>
          </a:xfrm>
          <a:prstGeom prst="rect">
            <a:avLst/>
          </a:prstGeom>
        </p:spPr>
        <p:txBody>
          <a:bodyPr vert="horz" lIns="432014" tIns="216007" rIns="432014" bIns="216007" rtlCol="0" anchor="ctr"/>
          <a:lstStyle>
            <a:lvl1pPr algn="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618B7-85D4-4A95-8335-22BE7B35C7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358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158" rtl="0" eaLnBrk="1" latinLnBrk="0" hangingPunct="1">
        <a:spcBef>
          <a:spcPct val="0"/>
        </a:spcBef>
        <a:buNone/>
        <a:defRPr sz="20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059" indent="-1620059" algn="l" defTabSz="4320158" rtl="0" eaLnBrk="1" latinLnBrk="0" hangingPunct="1">
        <a:spcBef>
          <a:spcPct val="20000"/>
        </a:spcBef>
        <a:buFont typeface="Arial" pitchFamily="34" charset="0"/>
        <a:buChar char="•"/>
        <a:defRPr sz="149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126" indent="-1350047" algn="l" defTabSz="4320158" rtl="0" eaLnBrk="1" latinLnBrk="0" hangingPunct="1">
        <a:spcBef>
          <a:spcPct val="20000"/>
        </a:spcBef>
        <a:buFont typeface="Arial" pitchFamily="34" charset="0"/>
        <a:buChar char="–"/>
        <a:defRPr sz="131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198" indent="-1080040" algn="l" defTabSz="4320158" rtl="0" eaLnBrk="1" latinLnBrk="0" hangingPunct="1">
        <a:spcBef>
          <a:spcPct val="20000"/>
        </a:spcBef>
        <a:buFont typeface="Arial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277" indent="-1080040" algn="l" defTabSz="4320158" rtl="0" eaLnBrk="1" latinLnBrk="0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0351" indent="-1080040" algn="l" defTabSz="4320158" rtl="0" eaLnBrk="1" latinLnBrk="0" hangingPunct="1">
        <a:spcBef>
          <a:spcPct val="20000"/>
        </a:spcBef>
        <a:buFont typeface="Arial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0431" indent="-1080040" algn="l" defTabSz="4320158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0510" indent="-1080040" algn="l" defTabSz="4320158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0589" indent="-1080040" algn="l" defTabSz="4320158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0668" indent="-1080040" algn="l" defTabSz="4320158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32015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79" algn="l" defTabSz="432015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158" algn="l" defTabSz="432015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237" algn="l" defTabSz="432015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312" algn="l" defTabSz="432015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391" algn="l" defTabSz="432015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0470" algn="l" defTabSz="432015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0549" algn="l" defTabSz="432015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0628" algn="l" defTabSz="432015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54" y="0"/>
            <a:ext cx="32410504" cy="43205400"/>
          </a:xfrm>
          <a:prstGeom prst="rect">
            <a:avLst/>
          </a:prstGeom>
        </p:spPr>
      </p:pic>
      <p:grpSp>
        <p:nvGrpSpPr>
          <p:cNvPr id="10" name="群組 9"/>
          <p:cNvGrpSpPr/>
          <p:nvPr/>
        </p:nvGrpSpPr>
        <p:grpSpPr>
          <a:xfrm>
            <a:off x="658898" y="1224436"/>
            <a:ext cx="31599467" cy="31019017"/>
            <a:chOff x="2423950" y="-997890"/>
            <a:chExt cx="7663894" cy="7523116"/>
          </a:xfrm>
        </p:grpSpPr>
        <p:pic>
          <p:nvPicPr>
            <p:cNvPr id="11" name="內容版面配置區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61" t="1706" r="39552" b="75163"/>
            <a:stretch/>
          </p:blipFill>
          <p:spPr>
            <a:xfrm>
              <a:off x="7384942" y="975573"/>
              <a:ext cx="2702902" cy="838376"/>
            </a:xfrm>
            <a:prstGeom prst="rect">
              <a:avLst/>
            </a:prstGeom>
          </p:spPr>
        </p:pic>
        <p:pic>
          <p:nvPicPr>
            <p:cNvPr id="12" name="內容版面配置區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750" b="65745"/>
            <a:stretch/>
          </p:blipFill>
          <p:spPr>
            <a:xfrm flipH="1">
              <a:off x="2438843" y="-997890"/>
              <a:ext cx="3220027" cy="1560436"/>
            </a:xfrm>
            <a:prstGeom prst="rect">
              <a:avLst/>
            </a:prstGeom>
          </p:spPr>
        </p:pic>
        <p:pic>
          <p:nvPicPr>
            <p:cNvPr id="13" name="內容版面配置區 2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27" t="14116" r="12606" b="24914"/>
            <a:stretch/>
          </p:blipFill>
          <p:spPr>
            <a:xfrm>
              <a:off x="7774166" y="5184462"/>
              <a:ext cx="1924453" cy="1037099"/>
            </a:xfrm>
            <a:prstGeom prst="rect">
              <a:avLst/>
            </a:prstGeom>
          </p:spPr>
        </p:pic>
        <p:pic>
          <p:nvPicPr>
            <p:cNvPr id="14" name="內容版面配置區 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588" b="18229"/>
            <a:stretch/>
          </p:blipFill>
          <p:spPr>
            <a:xfrm rot="21041066" flipH="1">
              <a:off x="2423950" y="3428620"/>
              <a:ext cx="3201238" cy="1031757"/>
            </a:xfrm>
            <a:prstGeom prst="rect">
              <a:avLst/>
            </a:prstGeom>
          </p:spPr>
        </p:pic>
        <p:pic>
          <p:nvPicPr>
            <p:cNvPr id="15" name="內容版面配置區 17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7" t="39697" r="51679" b="4574"/>
            <a:stretch/>
          </p:blipFill>
          <p:spPr>
            <a:xfrm flipH="1">
              <a:off x="4684370" y="5465019"/>
              <a:ext cx="1438155" cy="1060207"/>
            </a:xfrm>
            <a:prstGeom prst="rect">
              <a:avLst/>
            </a:prstGeom>
          </p:spPr>
        </p:pic>
        <p:pic>
          <p:nvPicPr>
            <p:cNvPr id="16" name="內容版面配置區 5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12" t="61227" r="9094" b="4749"/>
            <a:stretch/>
          </p:blipFill>
          <p:spPr>
            <a:xfrm rot="21304577">
              <a:off x="7727356" y="3169384"/>
              <a:ext cx="1653265" cy="864418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-1511943" y="-71708"/>
            <a:ext cx="34841318" cy="3513999"/>
          </a:xfrm>
          <a:prstGeom prst="rect">
            <a:avLst/>
          </a:prstGeom>
          <a:noFill/>
        </p:spPr>
        <p:txBody>
          <a:bodyPr wrap="square" lIns="432014" tIns="216007" rIns="432014" bIns="216007">
            <a:spAutoFit/>
          </a:bodyPr>
          <a:lstStyle/>
          <a:p>
            <a:pPr algn="ctr"/>
            <a:r>
              <a:rPr lang="en-US" altLang="zh-TW" sz="20000" b="1" i="1" spc="474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chemeClr val="accent1"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20000" spc="474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chemeClr val="accent1">
                      <a:alpha val="40000"/>
                    </a:schemeClr>
                  </a:glow>
                </a:effectLst>
                <a:latin typeface="華康海報體W12" pitchFamily="81" charset="-120"/>
                <a:ea typeface="華康海報體W12" pitchFamily="81" charset="-120"/>
                <a:cs typeface="Times New Roman" pitchFamily="18" charset="0"/>
              </a:rPr>
              <a:t>冷鏈物流管理概論</a:t>
            </a:r>
            <a:endParaRPr lang="zh-TW" altLang="en-US" sz="22000" spc="474" dirty="0">
              <a:ln w="1905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>
                  <a:schemeClr val="accent1">
                    <a:alpha val="40000"/>
                  </a:schemeClr>
                </a:glow>
              </a:effectLst>
              <a:latin typeface="華康海報體W12" pitchFamily="81" charset="-120"/>
              <a:ea typeface="華康海報體W12" pitchFamily="81" charset="-120"/>
              <a:cs typeface="Times New Roman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2808612"/>
            <a:ext cx="32404050" cy="2744557"/>
          </a:xfrm>
          <a:prstGeom prst="rect">
            <a:avLst/>
          </a:prstGeom>
          <a:noFill/>
        </p:spPr>
        <p:txBody>
          <a:bodyPr wrap="square" lIns="432014" tIns="216007" rIns="432014" bIns="216007" rtlCol="0">
            <a:spAutoFit/>
          </a:bodyPr>
          <a:lstStyle/>
          <a:p>
            <a:pPr algn="ctr"/>
            <a:r>
              <a:rPr lang="en-US" altLang="zh-TW" sz="15000" b="1" dirty="0" smtClean="0">
                <a:solidFill>
                  <a:schemeClr val="bg1"/>
                </a:solidFill>
                <a:latin typeface="華康海報體W9" pitchFamily="81" charset="-120"/>
                <a:ea typeface="標楷體" pitchFamily="65" charset="-120"/>
              </a:rPr>
              <a:t>Cold Chain Logistics Management</a:t>
            </a:r>
            <a:endParaRPr lang="zh-TW" altLang="en-US" sz="15000" b="1" dirty="0">
              <a:solidFill>
                <a:schemeClr val="bg1"/>
              </a:solidFill>
              <a:latin typeface="華康海報體W9" pitchFamily="81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874338" y="5976964"/>
            <a:ext cx="27729287" cy="427808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zh-TW" altLang="zh-TW" sz="6800" dirty="0">
                <a:effectLst>
                  <a:glow rad="4064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標楷體" panose="03000509000000000000" pitchFamily="65" charset="-120"/>
              </a:rPr>
              <a:t>隨著商品低溫作業的需求快速上升，以及相關作業廠商的品質保證難度加大，冷鏈物流作業品質已經成為臺灣物流產業發展的</a:t>
            </a:r>
            <a:r>
              <a:rPr lang="zh-TW" altLang="zh-TW" sz="6800" dirty="0" smtClean="0">
                <a:effectLst>
                  <a:glow rad="4064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標楷體" panose="03000509000000000000" pitchFamily="65" charset="-120"/>
              </a:rPr>
              <a:t>關鍵</a:t>
            </a:r>
            <a:r>
              <a:rPr lang="zh-TW" altLang="en-US" sz="6800" dirty="0" smtClean="0">
                <a:effectLst>
                  <a:glow rad="4064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標楷體" panose="03000509000000000000" pitchFamily="65" charset="-120"/>
              </a:rPr>
              <a:t>議題之一</a:t>
            </a:r>
            <a:r>
              <a:rPr lang="zh-TW" altLang="zh-TW" sz="6800" dirty="0" smtClean="0">
                <a:effectLst>
                  <a:glow rad="4064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標楷體" panose="03000509000000000000" pitchFamily="65" charset="-120"/>
              </a:rPr>
              <a:t>。</a:t>
            </a:r>
            <a:r>
              <a:rPr lang="zh-TW" altLang="zh-TW" sz="6800" dirty="0">
                <a:effectLst>
                  <a:glow rad="4064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標楷體" panose="03000509000000000000" pitchFamily="65" charset="-120"/>
              </a:rPr>
              <a:t>期望</a:t>
            </a:r>
            <a:r>
              <a:rPr lang="zh-TW" altLang="en-US" sz="6800" dirty="0" smtClean="0">
                <a:effectLst>
                  <a:glow rad="4064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標楷體" panose="03000509000000000000" pitchFamily="65" charset="-120"/>
              </a:rPr>
              <a:t>透過本課程</a:t>
            </a:r>
            <a:r>
              <a:rPr lang="zh-TW" altLang="zh-TW" sz="6800" dirty="0">
                <a:effectLst>
                  <a:glow rad="4064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標楷體" panose="03000509000000000000" pitchFamily="65" charset="-120"/>
              </a:rPr>
              <a:t>有效促進臺灣冷鏈物流相關企業的</a:t>
            </a:r>
            <a:r>
              <a:rPr lang="zh-TW" altLang="zh-TW" sz="6800" dirty="0" smtClean="0">
                <a:effectLst>
                  <a:glow rad="4064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標楷體" panose="03000509000000000000" pitchFamily="65" charset="-120"/>
              </a:rPr>
              <a:t>發展</a:t>
            </a:r>
            <a:r>
              <a:rPr lang="zh-TW" altLang="en-US" sz="6800" dirty="0" smtClean="0">
                <a:effectLst>
                  <a:glow rad="4064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標楷體" panose="03000509000000000000" pitchFamily="65" charset="-120"/>
              </a:rPr>
              <a:t>，</a:t>
            </a:r>
            <a:r>
              <a:rPr lang="zh-TW" altLang="zh-TW" sz="6800" dirty="0" smtClean="0">
                <a:effectLst>
                  <a:glow rad="4064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標楷體" panose="03000509000000000000" pitchFamily="65" charset="-120"/>
              </a:rPr>
              <a:t>更</a:t>
            </a:r>
            <a:r>
              <a:rPr lang="zh-TW" altLang="zh-TW" sz="6800" dirty="0">
                <a:effectLst>
                  <a:glow rad="4064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標楷體" panose="03000509000000000000" pitchFamily="65" charset="-120"/>
              </a:rPr>
              <a:t>能接近先進國家水平，促成臺灣整體物流產業的更新發展</a:t>
            </a:r>
            <a:r>
              <a:rPr lang="zh-TW" altLang="zh-TW" sz="6800" dirty="0" smtClean="0">
                <a:effectLst>
                  <a:glow rad="4064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標楷體" panose="03000509000000000000" pitchFamily="65" charset="-120"/>
              </a:rPr>
              <a:t>。</a:t>
            </a:r>
            <a:endParaRPr lang="zh-TW" altLang="zh-TW" sz="6800" dirty="0">
              <a:effectLst>
                <a:glow rad="406400">
                  <a:schemeClr val="bg1">
                    <a:alpha val="60000"/>
                  </a:schemeClr>
                </a:glow>
              </a:effectLst>
              <a:latin typeface="Times New Roman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766744"/>
              </p:ext>
            </p:extLst>
          </p:nvPr>
        </p:nvGraphicFramePr>
        <p:xfrm>
          <a:off x="6691258" y="11377564"/>
          <a:ext cx="16323310" cy="1007892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83380"/>
                <a:gridCol w="12139930"/>
              </a:tblGrid>
              <a:tr h="114033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6000" b="0" baseline="0" dirty="0" smtClean="0"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</a:rPr>
                        <a:t>主辦單位</a:t>
                      </a:r>
                      <a:endParaRPr lang="zh-TW" altLang="en-US" sz="6000" b="0" baseline="0" dirty="0"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3201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6000" b="0" baseline="0" dirty="0" smtClean="0"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</a:rPr>
                        <a:t>國立高雄第一科技大學</a:t>
                      </a:r>
                      <a:endParaRPr lang="en-US" altLang="zh-TW" sz="6000" b="0" baseline="0" dirty="0" smtClean="0"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</a:endParaRPr>
                    </a:p>
                  </a:txBody>
                  <a:tcPr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793">
                <a:tc>
                  <a:txBody>
                    <a:bodyPr/>
                    <a:lstStyle/>
                    <a:p>
                      <a:pPr algn="l"/>
                      <a:r>
                        <a:rPr lang="zh-TW" altLang="en-US" sz="60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指導單位</a:t>
                      </a:r>
                      <a:endParaRPr lang="zh-TW" altLang="en-US" sz="6000" b="0" kern="1200" baseline="0" dirty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3201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6000" b="0" baseline="0" dirty="0" smtClean="0"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</a:rPr>
                        <a:t>工業技術研究院</a:t>
                      </a:r>
                      <a:endParaRPr lang="en-US" altLang="zh-TW" sz="6000" b="0" baseline="0" dirty="0" smtClean="0"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</a:endParaRPr>
                    </a:p>
                  </a:txBody>
                  <a:tcPr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5245">
                <a:tc>
                  <a:txBody>
                    <a:bodyPr/>
                    <a:lstStyle/>
                    <a:p>
                      <a:pPr algn="l"/>
                      <a:r>
                        <a:rPr lang="zh-TW" altLang="en-US" sz="6000" b="0" baseline="0" dirty="0" smtClean="0"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</a:rPr>
                        <a:t>授課時間</a:t>
                      </a:r>
                      <a:endParaRPr lang="zh-TW" altLang="en-US" sz="6000" b="0" baseline="0" dirty="0"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3201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6000" b="0" baseline="0" dirty="0" smtClean="0"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</a:rPr>
                        <a:t>7/23-24</a:t>
                      </a:r>
                      <a:r>
                        <a:rPr lang="zh-TW" altLang="en-US" sz="6000" b="0" baseline="0" dirty="0" smtClean="0"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</a:rPr>
                        <a:t>，</a:t>
                      </a:r>
                      <a:r>
                        <a:rPr lang="en-US" altLang="zh-TW" sz="6000" b="0" baseline="0" dirty="0" smtClean="0"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</a:rPr>
                        <a:t>7/30-31</a:t>
                      </a:r>
                      <a:r>
                        <a:rPr lang="zh-TW" altLang="en-US" sz="6000" b="0" baseline="0" dirty="0" smtClean="0"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</a:rPr>
                        <a:t>，</a:t>
                      </a:r>
                      <a:r>
                        <a:rPr lang="en-US" altLang="zh-TW" sz="6000" b="0" baseline="0" dirty="0" smtClean="0"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</a:rPr>
                        <a:t>8/6-7</a:t>
                      </a:r>
                      <a:r>
                        <a:rPr lang="zh-TW" altLang="en-US" sz="6000" b="0" baseline="0" dirty="0" smtClean="0"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</a:rPr>
                        <a:t>，</a:t>
                      </a:r>
                      <a:r>
                        <a:rPr lang="en-US" altLang="zh-TW" sz="6000" b="0" baseline="0" dirty="0" smtClean="0"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</a:rPr>
                        <a:t>8/13-14</a:t>
                      </a:r>
                      <a:r>
                        <a:rPr lang="zh-TW" altLang="en-US" sz="6000" b="0" baseline="0" dirty="0" smtClean="0"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</a:rPr>
                        <a:t>。</a:t>
                      </a:r>
                      <a:endParaRPr lang="en-US" altLang="zh-TW" sz="6000" b="0" baseline="0" dirty="0" smtClean="0"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</a:endParaRPr>
                    </a:p>
                  </a:txBody>
                  <a:tcPr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90386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6000" b="0" baseline="0" dirty="0" smtClean="0"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</a:rPr>
                        <a:t>台北場地點</a:t>
                      </a:r>
                      <a:endParaRPr lang="zh-TW" altLang="en-US" sz="6000" b="0" baseline="0" dirty="0"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43201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6000" b="0" baseline="0" dirty="0" smtClean="0"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</a:rPr>
                        <a:t>台北大學建國校區</a:t>
                      </a:r>
                      <a:endParaRPr lang="en-US" altLang="zh-TW" sz="6000" b="0" baseline="0" dirty="0" smtClean="0"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indent="0" algn="l" defTabSz="43201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60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台北市中山區建國北路二段</a:t>
                      </a:r>
                      <a:r>
                        <a:rPr lang="en-US" altLang="zh-TW" sz="60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69</a:t>
                      </a:r>
                      <a:r>
                        <a:rPr lang="zh-TW" altLang="en-US" sz="60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號</a:t>
                      </a:r>
                      <a:endParaRPr lang="en-US" altLang="zh-TW" sz="6000" b="0" kern="1200" baseline="0" dirty="0" smtClean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marR="0" indent="0" algn="l" defTabSz="43201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60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蕙南</a:t>
                      </a:r>
                      <a:r>
                        <a:rPr lang="en-US" altLang="zh-TW" sz="60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-121</a:t>
                      </a:r>
                      <a:r>
                        <a:rPr lang="zh-TW" altLang="en-US" sz="60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教室</a:t>
                      </a:r>
                      <a:endParaRPr lang="en-US" altLang="zh-TW" sz="6000" b="0" kern="1200" baseline="0" dirty="0" smtClean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0386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6000" b="0" baseline="0" dirty="0" smtClean="0"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人數</a:t>
                      </a:r>
                      <a:endParaRPr lang="zh-TW" altLang="en-US" sz="6000" b="0" baseline="0" dirty="0"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43201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60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50</a:t>
                      </a:r>
                      <a:r>
                        <a:rPr lang="zh-TW" altLang="en-US" sz="60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位</a:t>
                      </a:r>
                      <a:endParaRPr lang="en-US" altLang="zh-TW" sz="6000" b="0" kern="1200" baseline="0" dirty="0" smtClean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03860">
                <a:tc>
                  <a:txBody>
                    <a:bodyPr/>
                    <a:lstStyle/>
                    <a:p>
                      <a:pPr marL="0" marR="0" indent="0" algn="l" defTabSz="43201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6000" b="0" baseline="0" dirty="0" smtClean="0"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費用</a:t>
                      </a: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43201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60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免費，費用由高雄第一科技大學和工業技術研究院支付。</a:t>
                      </a:r>
                      <a:endParaRPr lang="en-US" altLang="zh-TW" sz="6000" b="0" kern="1200" baseline="0" dirty="0" smtClean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03860">
                <a:tc>
                  <a:txBody>
                    <a:bodyPr/>
                    <a:lstStyle/>
                    <a:p>
                      <a:pPr marL="0" marR="0" indent="0" algn="l" defTabSz="43201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6000" b="0" baseline="0" dirty="0" smtClean="0"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報名方式</a:t>
                      </a: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3201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60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梁小姐 </a:t>
                      </a:r>
                      <a:r>
                        <a:rPr lang="en-US" altLang="zh-TW" sz="60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penny@nkfust.com.tw</a:t>
                      </a:r>
                    </a:p>
                  </a:txBody>
                  <a:tcPr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22034673" y="21542886"/>
            <a:ext cx="98491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主辦單位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保留所有課程與師資更動之權利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223635"/>
              </p:ext>
            </p:extLst>
          </p:nvPr>
        </p:nvGraphicFramePr>
        <p:xfrm>
          <a:off x="1872433" y="22322780"/>
          <a:ext cx="29878384" cy="20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4760"/>
                <a:gridCol w="8591728"/>
                <a:gridCol w="13681896"/>
              </a:tblGrid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60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科目名稱</a:t>
                      </a:r>
                      <a:endParaRPr lang="zh-TW" altLang="en-US" sz="4800" b="0" kern="1200" baseline="0" dirty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60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日期時間</a:t>
                      </a:r>
                      <a:endParaRPr lang="zh-TW" altLang="en-US" sz="4800" b="0" kern="1200" baseline="0" dirty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60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師資</a:t>
                      </a:r>
                      <a:endParaRPr lang="zh-TW" altLang="en-US" sz="6000" b="0" kern="1200" baseline="0" dirty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食品衛生與安全概論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7</a:t>
                      </a:r>
                      <a:r>
                        <a:rPr lang="zh-TW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月</a:t>
                      </a: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23</a:t>
                      </a:r>
                      <a:r>
                        <a:rPr lang="zh-TW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日，</a:t>
                      </a:r>
                      <a:r>
                        <a:rPr lang="en-US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09:00-11:00</a:t>
                      </a:r>
                      <a:endParaRPr lang="zh-TW" sz="4800" b="0" kern="1200" baseline="0" dirty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endParaRPr lang="zh-TW" sz="4800" b="0" kern="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標楷體"/>
                        <a:cs typeface="標楷體"/>
                      </a:endParaRPr>
                    </a:p>
                    <a:p>
                      <a:pPr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兩岸冷鏈物流技術與服務</a:t>
                      </a:r>
                      <a:r>
                        <a:rPr 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聯盟</a:t>
                      </a: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  <a:r>
                        <a:rPr 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郭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儒家 執行長</a:t>
                      </a:r>
                    </a:p>
                    <a:p>
                      <a:pPr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endParaRPr lang="zh-TW" sz="4800" b="0" kern="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標楷體"/>
                        <a:cs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冷凍冷藏概論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3201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7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月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23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日，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11:00-12:00</a:t>
                      </a:r>
                      <a:endParaRPr lang="zh-TW" sz="4800" b="0" kern="1200" baseline="0" dirty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marR="0" indent="0" algn="ctr" defTabSz="43201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         </a:t>
                      </a:r>
                      <a:r>
                        <a:rPr lang="zh-TW" altLang="en-US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        </a:t>
                      </a: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lang="en-US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13:15-14:15</a:t>
                      </a:r>
                      <a:endParaRPr lang="zh-TW" sz="4800" b="0" kern="1200" baseline="0" dirty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endParaRPr lang="zh-TW" sz="4800" b="0" kern="0">
                        <a:solidFill>
                          <a:schemeClr val="dk1"/>
                        </a:solidFill>
                        <a:effectLst/>
                        <a:latin typeface="Times New Roman"/>
                        <a:ea typeface="標楷體"/>
                        <a:cs typeface="標楷體"/>
                      </a:endParaRPr>
                    </a:p>
                  </a:txBody>
                  <a:tcPr marL="68580" marR="68580" marT="0" marB="0" anchor="ctr"/>
                </a:tc>
              </a:tr>
              <a:tr h="900000"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食品冷鏈概論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7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月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23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日，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14:15-16:15</a:t>
                      </a:r>
                      <a:endParaRPr lang="zh-TW" sz="4800" b="0" kern="1200" baseline="0" dirty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endParaRPr lang="zh-TW" sz="4800" b="0" kern="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標楷體"/>
                        <a:cs typeface="標楷體"/>
                      </a:endParaRPr>
                    </a:p>
                  </a:txBody>
                  <a:tcPr marL="68580" marR="68580" marT="0" marB="0" anchor="ctr"/>
                </a:tc>
              </a:tr>
              <a:tr h="900000"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altLang="en-US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冷鏈斷鏈風險因素評估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7</a:t>
                      </a:r>
                      <a:r>
                        <a:rPr lang="zh-TW" altLang="en-US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月</a:t>
                      </a: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23</a:t>
                      </a:r>
                      <a:r>
                        <a:rPr lang="zh-TW" altLang="en-US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日，</a:t>
                      </a: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16:15-18:15</a:t>
                      </a:r>
                      <a:endParaRPr lang="zh-TW" sz="4800" b="0" kern="1200" baseline="0" dirty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altLang="en-US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高科大管理學院</a:t>
                      </a: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  <a:r>
                        <a:rPr lang="zh-TW" altLang="en-US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蔡坤穆 院長</a:t>
                      </a:r>
                      <a:endParaRPr lang="zh-TW" sz="4800" b="0" kern="1200" baseline="0" dirty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冷鏈物流中心整體規劃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7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月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24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日，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09:00-12:00</a:t>
                      </a:r>
                      <a:endParaRPr lang="zh-TW" sz="4800" b="0" kern="1200" baseline="0" dirty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兩岸冷鏈物流技術與服務</a:t>
                      </a:r>
                      <a:r>
                        <a:rPr 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聯盟</a:t>
                      </a: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  <a:r>
                        <a:rPr 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郭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儒家 執行長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altLang="en-US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蔬果生鮮冷鏈</a:t>
                      </a:r>
                      <a:endParaRPr lang="zh-TW" sz="4800" b="0" kern="1200" baseline="0" dirty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7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月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24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日，</a:t>
                      </a:r>
                      <a:r>
                        <a:rPr lang="en-US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1</a:t>
                      </a: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3</a:t>
                      </a:r>
                      <a:r>
                        <a:rPr lang="en-US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:15-1</a:t>
                      </a: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5</a:t>
                      </a:r>
                      <a:r>
                        <a:rPr lang="en-US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:15</a:t>
                      </a:r>
                      <a:endParaRPr lang="zh-TW" sz="4800" b="0" kern="1200" baseline="0" dirty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altLang="en-US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食品所</a:t>
                      </a: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  <a:r>
                        <a:rPr lang="zh-TW" altLang="en-US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王憶鎧研究員</a:t>
                      </a:r>
                      <a:endParaRPr lang="zh-TW" sz="4800" b="0" kern="1200" baseline="0" dirty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禽畜肉品冷鏈</a:t>
                      </a:r>
                      <a:endParaRPr lang="zh-TW" altLang="zh-TW" sz="4800" b="0" kern="1200" baseline="0" dirty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320158" rtl="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60065" algn="ctr"/>
                        </a:tabLst>
                        <a:defRPr/>
                      </a:pP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7</a:t>
                      </a:r>
                      <a:r>
                        <a:rPr lang="zh-TW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月</a:t>
                      </a: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24</a:t>
                      </a:r>
                      <a:r>
                        <a:rPr lang="zh-TW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日，</a:t>
                      </a: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15:15-17:15</a:t>
                      </a:r>
                      <a:endParaRPr lang="zh-TW" altLang="zh-TW" sz="4800" b="0" kern="1200" baseline="0" dirty="0" smtClean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食</a:t>
                      </a:r>
                      <a:r>
                        <a:rPr lang="zh-TW" altLang="en-US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品</a:t>
                      </a:r>
                      <a:r>
                        <a:rPr lang="zh-TW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所 </a:t>
                      </a: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  <a:r>
                        <a:rPr lang="zh-TW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黃書政 研究員</a:t>
                      </a:r>
                      <a:endParaRPr lang="zh-TW" sz="4800" b="0" kern="1200" baseline="0" dirty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冷鏈倉儲設備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7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月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30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日，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09:00-12:00</a:t>
                      </a:r>
                      <a:endParaRPr lang="zh-TW" sz="4800" b="0" kern="1200" baseline="0" dirty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台鼎倉儲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鄭凱鳴 總經理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冷鏈物流發展趨勢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7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月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30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日，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13:15-16:15</a:t>
                      </a:r>
                      <a:endParaRPr lang="zh-TW" sz="4800" b="0" kern="1200" baseline="0" dirty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兩岸冷鏈物流技術與服務</a:t>
                      </a:r>
                      <a:r>
                        <a:rPr 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聯盟</a:t>
                      </a: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  <a:r>
                        <a:rPr 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郭儒家 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執行長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冷鏈運輸設備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7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月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31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日，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09:00-12:00</a:t>
                      </a:r>
                      <a:endParaRPr lang="zh-TW" sz="4800" b="0" kern="1200" baseline="0" dirty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邰利公司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林建智 總經理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冷鏈倉儲作業流程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7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月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31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日，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13:15-15:15</a:t>
                      </a:r>
                      <a:endParaRPr lang="zh-TW" sz="4800" b="0" kern="1200" baseline="0" dirty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好好物流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陳永賢 副總經理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冷鏈運輸作業流程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7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月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31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日，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15:15-17:15</a:t>
                      </a:r>
                      <a:endParaRPr lang="zh-TW" sz="4800" b="0" kern="1200" baseline="0" dirty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全日物流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葉文吉 總經理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altLang="en-US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冷鏈</a:t>
                      </a:r>
                      <a:r>
                        <a:rPr 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資訊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管理系統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8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月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6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日，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09:00-12:00</a:t>
                      </a:r>
                      <a:endParaRPr lang="zh-TW" sz="4800" b="0" kern="1200" baseline="0" dirty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sz="4800" b="0" kern="1200" baseline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耀欣科技</a:t>
                      </a:r>
                      <a:r>
                        <a:rPr lang="en-US" sz="4800" b="0" kern="1200" baseline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  <a:r>
                        <a:rPr lang="zh-TW" sz="4800" b="0" kern="1200" baseline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曾聰榮 副總經理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altLang="en-US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冷鏈</a:t>
                      </a:r>
                      <a:r>
                        <a:rPr 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智慧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化系統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8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月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6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日，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13:15-16:15</a:t>
                      </a:r>
                      <a:endParaRPr lang="zh-TW" sz="4800" b="0" kern="1200" baseline="0" dirty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工研院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彭浩軒 經理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冷鏈零售作業管理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8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月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7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日，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09:00-12:00</a:t>
                      </a:r>
                      <a:endParaRPr lang="zh-TW" sz="4800" b="0" kern="1200" baseline="0" dirty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高科大行銷系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謝致慧 助理教授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altLang="en-US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冷鏈法令</a:t>
                      </a:r>
                      <a:r>
                        <a:rPr 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與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政府規範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8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月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7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日，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13:15-16:15</a:t>
                      </a:r>
                      <a:endParaRPr lang="zh-TW" sz="4800" b="0" kern="1200" baseline="0" dirty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東海大學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徐詮亮 教授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冷鏈企業經營管理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8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月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13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日，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09:00-12:00</a:t>
                      </a:r>
                      <a:endParaRPr lang="zh-TW" sz="4800" b="0" kern="1200" baseline="0" dirty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台灣大昌華嘉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李茂煙 副董事長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冷鏈國際運輸作業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8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月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13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日，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13:15-16:15</a:t>
                      </a:r>
                      <a:endParaRPr lang="zh-TW" sz="4800" b="0" kern="1200" baseline="0" dirty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律僑國際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葉建明 總經理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冷鏈宅配作業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8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月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14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日，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09:00-12:00</a:t>
                      </a:r>
                      <a:endParaRPr lang="zh-TW" sz="4800" b="0" kern="1200" baseline="0" dirty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新竹物流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張聰海 經理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itchFamily="65" charset="-120"/>
                          <a:cs typeface="+mn-cs"/>
                        </a:rPr>
                        <a:t>水產品冷鏈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8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月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14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日，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13:15-15:15</a:t>
                      </a:r>
                      <a:endParaRPr lang="zh-TW" sz="4800" b="0" kern="1200" baseline="0" dirty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高海科大水產食品科學系 </a:t>
                      </a: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  <a:r>
                        <a:rPr 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蔡永祥 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教授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altLang="en-US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醫藥品冷鏈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8</a:t>
                      </a:r>
                      <a:r>
                        <a:rPr lang="zh-TW" altLang="en-US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月</a:t>
                      </a: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14</a:t>
                      </a:r>
                      <a:r>
                        <a:rPr lang="zh-TW" altLang="en-US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日，</a:t>
                      </a: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15:15-17:15</a:t>
                      </a:r>
                      <a:endParaRPr lang="zh-TW" altLang="zh-TW" sz="4800" b="0" kern="1200" baseline="0" dirty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altLang="en-US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高科大冷鏈認證中心</a:t>
                      </a: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  <a:r>
                        <a:rPr lang="zh-TW" altLang="en-US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林國興 博士</a:t>
                      </a:r>
                      <a:endParaRPr lang="zh-TW" sz="4800" b="0" kern="1200" baseline="0" dirty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973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內容版面配置區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404050" cy="43217432"/>
          </a:xfrm>
          <a:prstGeom prst="rect">
            <a:avLst/>
          </a:prstGeom>
        </p:spPr>
      </p:pic>
      <p:pic>
        <p:nvPicPr>
          <p:cNvPr id="3" name="內容版面配置區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3186AD"/>
              </a:clrFrom>
              <a:clrTo>
                <a:srgbClr val="3186A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34" b="94303" l="33702" r="66553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950" t="58122" r="30576" b="5279"/>
          <a:stretch/>
        </p:blipFill>
        <p:spPr>
          <a:xfrm rot="1069644">
            <a:off x="3528617" y="9577363"/>
            <a:ext cx="24317031" cy="19533357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2376489" y="5544914"/>
            <a:ext cx="30078221" cy="27412623"/>
            <a:chOff x="3086602" y="1149081"/>
            <a:chExt cx="4383811" cy="3995308"/>
          </a:xfrm>
        </p:grpSpPr>
        <p:pic>
          <p:nvPicPr>
            <p:cNvPr id="5" name="內容版面配置區 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400" r="29859" b="21963"/>
            <a:stretch/>
          </p:blipFill>
          <p:spPr>
            <a:xfrm rot="366480">
              <a:off x="6300757" y="4439444"/>
              <a:ext cx="1169656" cy="704945"/>
            </a:xfrm>
            <a:prstGeom prst="rect">
              <a:avLst/>
            </a:prstGeom>
          </p:spPr>
        </p:pic>
        <p:pic>
          <p:nvPicPr>
            <p:cNvPr id="6" name="內容版面配置區 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588" b="18229"/>
            <a:stretch/>
          </p:blipFill>
          <p:spPr>
            <a:xfrm rot="318543">
              <a:off x="6338151" y="2188169"/>
              <a:ext cx="730373" cy="426961"/>
            </a:xfrm>
            <a:prstGeom prst="rect">
              <a:avLst/>
            </a:prstGeom>
          </p:spPr>
        </p:pic>
        <p:pic>
          <p:nvPicPr>
            <p:cNvPr id="7" name="內容版面配置區 17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7" t="39697" r="51679" b="4574"/>
            <a:stretch/>
          </p:blipFill>
          <p:spPr>
            <a:xfrm flipH="1">
              <a:off x="3254522" y="1209285"/>
              <a:ext cx="844966" cy="805246"/>
            </a:xfrm>
            <a:prstGeom prst="rect">
              <a:avLst/>
            </a:prstGeom>
          </p:spPr>
        </p:pic>
        <p:pic>
          <p:nvPicPr>
            <p:cNvPr id="8" name="內容版面配置區 15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750" b="65745"/>
            <a:stretch/>
          </p:blipFill>
          <p:spPr>
            <a:xfrm flipH="1">
              <a:off x="4169903" y="1149081"/>
              <a:ext cx="2402302" cy="1164164"/>
            </a:xfrm>
            <a:prstGeom prst="rect">
              <a:avLst/>
            </a:prstGeom>
          </p:spPr>
        </p:pic>
        <p:pic>
          <p:nvPicPr>
            <p:cNvPr id="9" name="內容版面配置區 10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3" t="29210" r="66103" b="24383"/>
            <a:stretch/>
          </p:blipFill>
          <p:spPr>
            <a:xfrm>
              <a:off x="3086602" y="3978873"/>
              <a:ext cx="786312" cy="813161"/>
            </a:xfrm>
            <a:prstGeom prst="rect">
              <a:avLst/>
            </a:prstGeom>
          </p:spPr>
        </p:pic>
      </p:grp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224933"/>
              </p:ext>
            </p:extLst>
          </p:nvPr>
        </p:nvGraphicFramePr>
        <p:xfrm>
          <a:off x="1872433" y="23042860"/>
          <a:ext cx="28659184" cy="195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8752"/>
                <a:gridCol w="8208536"/>
                <a:gridCol w="13681896"/>
              </a:tblGrid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60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科目名稱</a:t>
                      </a:r>
                      <a:endParaRPr lang="zh-TW" altLang="en-US" sz="4800" b="0" kern="1200" baseline="0" dirty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60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日期時間</a:t>
                      </a:r>
                      <a:endParaRPr lang="zh-TW" altLang="en-US" sz="4800" b="0" kern="1200" baseline="0" dirty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60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預訂師資</a:t>
                      </a:r>
                      <a:endParaRPr lang="zh-TW" altLang="en-US" sz="6000" b="0" kern="1200" baseline="0" dirty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食品衛生與安全概論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9</a:t>
                      </a:r>
                      <a:r>
                        <a:rPr lang="zh-TW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月</a:t>
                      </a: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3</a:t>
                      </a:r>
                      <a:r>
                        <a:rPr lang="zh-TW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日，</a:t>
                      </a:r>
                      <a:r>
                        <a:rPr lang="en-US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09:00-11:00</a:t>
                      </a:r>
                      <a:endParaRPr lang="zh-TW" sz="4800" b="0" kern="1200" baseline="0" dirty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endParaRPr lang="zh-TW" sz="4800" b="0" kern="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標楷體"/>
                        <a:cs typeface="標楷體"/>
                      </a:endParaRPr>
                    </a:p>
                    <a:p>
                      <a:pPr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兩岸冷鏈物流技術與服務</a:t>
                      </a:r>
                      <a:r>
                        <a:rPr 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聯盟</a:t>
                      </a: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  <a:r>
                        <a:rPr 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郭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儒家 執行長</a:t>
                      </a:r>
                    </a:p>
                    <a:p>
                      <a:pPr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endParaRPr lang="zh-TW" sz="4800" b="0" kern="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標楷體"/>
                        <a:cs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冷凍冷藏概論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3201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9</a:t>
                      </a:r>
                      <a:r>
                        <a:rPr 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月</a:t>
                      </a:r>
                      <a:r>
                        <a:rPr lang="en-US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3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日，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11:00-12:00</a:t>
                      </a:r>
                      <a:endParaRPr lang="zh-TW" sz="4800" b="0" kern="1200" baseline="0" dirty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marR="0" indent="0" algn="ctr" defTabSz="43201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         </a:t>
                      </a:r>
                      <a:r>
                        <a:rPr lang="zh-TW" altLang="en-US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        </a:t>
                      </a:r>
                      <a:r>
                        <a:rPr lang="en-US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13:15-14:15</a:t>
                      </a:r>
                      <a:endParaRPr lang="zh-TW" sz="4800" b="0" kern="1200" baseline="0" dirty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endParaRPr lang="zh-TW" sz="4800" b="0" kern="0">
                        <a:solidFill>
                          <a:schemeClr val="dk1"/>
                        </a:solidFill>
                        <a:effectLst/>
                        <a:latin typeface="Times New Roman"/>
                        <a:ea typeface="標楷體"/>
                        <a:cs typeface="標楷體"/>
                      </a:endParaRPr>
                    </a:p>
                  </a:txBody>
                  <a:tcPr marL="68580" marR="68580" marT="0" marB="0" anchor="ctr"/>
                </a:tc>
              </a:tr>
              <a:tr h="900000"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食品冷鏈概論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9</a:t>
                      </a:r>
                      <a:r>
                        <a:rPr 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月</a:t>
                      </a:r>
                      <a:r>
                        <a:rPr lang="en-US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3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日，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14:15-16:15</a:t>
                      </a:r>
                      <a:endParaRPr lang="zh-TW" sz="4800" b="0" kern="1200" baseline="0" dirty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endParaRPr lang="zh-TW" sz="4800" b="0" kern="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標楷體"/>
                        <a:cs typeface="標楷體"/>
                      </a:endParaRPr>
                    </a:p>
                  </a:txBody>
                  <a:tcPr marL="68580" marR="68580" marT="0" marB="0" anchor="ctr"/>
                </a:tc>
              </a:tr>
              <a:tr h="900000"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冷鏈物流中心整體規劃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9</a:t>
                      </a:r>
                      <a:r>
                        <a:rPr 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月</a:t>
                      </a:r>
                      <a:r>
                        <a:rPr lang="en-US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4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日，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09:00-12:00</a:t>
                      </a:r>
                      <a:endParaRPr lang="zh-TW" sz="4800" b="0" kern="1200" baseline="0" dirty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兩岸冷鏈物流技術與服務</a:t>
                      </a:r>
                      <a:r>
                        <a:rPr 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聯盟</a:t>
                      </a: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  <a:r>
                        <a:rPr 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郭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儒家 執行長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altLang="en-US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蔬果 生鮮冷鏈</a:t>
                      </a:r>
                      <a:endParaRPr lang="zh-TW" sz="4800" b="0" kern="1200" baseline="0" dirty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9</a:t>
                      </a:r>
                      <a:r>
                        <a:rPr 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月</a:t>
                      </a:r>
                      <a:r>
                        <a:rPr lang="en-US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4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日，</a:t>
                      </a:r>
                      <a:r>
                        <a:rPr lang="en-US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1</a:t>
                      </a: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3</a:t>
                      </a:r>
                      <a:r>
                        <a:rPr lang="en-US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:15-1</a:t>
                      </a: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5</a:t>
                      </a:r>
                      <a:r>
                        <a:rPr lang="en-US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:15</a:t>
                      </a:r>
                      <a:endParaRPr lang="zh-TW" sz="4800" b="0" kern="1200" baseline="0" dirty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食</a:t>
                      </a:r>
                      <a:r>
                        <a:rPr lang="zh-TW" altLang="en-US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品</a:t>
                      </a:r>
                      <a:r>
                        <a:rPr lang="zh-TW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所 </a:t>
                      </a: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  <a:r>
                        <a:rPr lang="zh-TW" altLang="en-US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王</a:t>
                      </a:r>
                      <a:r>
                        <a:rPr lang="zh-TW" altLang="en-US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憶鎧</a:t>
                      </a:r>
                      <a:r>
                        <a:rPr lang="zh-TW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研究員</a:t>
                      </a:r>
                      <a:endParaRPr lang="zh-TW" sz="4800" b="0" kern="1200" baseline="0" dirty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禽畜肉品冷鏈</a:t>
                      </a:r>
                      <a:endParaRPr lang="zh-TW" altLang="zh-TW" sz="4800" b="0" kern="1200" baseline="0" dirty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9</a:t>
                      </a:r>
                      <a:r>
                        <a:rPr lang="zh-TW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月</a:t>
                      </a: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4</a:t>
                      </a:r>
                      <a:r>
                        <a:rPr lang="zh-TW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日，</a:t>
                      </a: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15:15-17:15</a:t>
                      </a:r>
                      <a:endParaRPr lang="zh-TW" sz="4800" b="0" kern="1200" baseline="0" dirty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食</a:t>
                      </a:r>
                      <a:r>
                        <a:rPr lang="zh-TW" altLang="en-US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品</a:t>
                      </a:r>
                      <a:r>
                        <a:rPr lang="zh-TW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所</a:t>
                      </a: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  <a:r>
                        <a:rPr lang="zh-TW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黃書政 研究員</a:t>
                      </a:r>
                      <a:endParaRPr lang="zh-TW" sz="4800" b="0" kern="1200" baseline="0" dirty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冷鏈倉儲設備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9</a:t>
                      </a:r>
                      <a:r>
                        <a:rPr 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月</a:t>
                      </a: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1</a:t>
                      </a:r>
                      <a:r>
                        <a:rPr lang="en-US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0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日，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09:00-12:00</a:t>
                      </a:r>
                      <a:endParaRPr lang="zh-TW" sz="4800" b="0" kern="1200" baseline="0" dirty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台鼎倉儲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鄭凱鳴 總經理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itchFamily="65" charset="-120"/>
                          <a:cs typeface="+mn-cs"/>
                        </a:rPr>
                        <a:t>水產品冷鏈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9</a:t>
                      </a:r>
                      <a:r>
                        <a:rPr 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月</a:t>
                      </a:r>
                      <a:r>
                        <a:rPr lang="en-US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10</a:t>
                      </a:r>
                      <a:r>
                        <a:rPr 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日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，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13:15-15:15</a:t>
                      </a:r>
                      <a:endParaRPr lang="zh-TW" sz="4800" b="0" kern="1200" baseline="0" dirty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高海科大水產食品科學</a:t>
                      </a:r>
                      <a:r>
                        <a:rPr 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系</a:t>
                      </a: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  <a:r>
                        <a:rPr 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蔡永祥 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教授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altLang="en-US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醫藥品冷鏈</a:t>
                      </a:r>
                      <a:endParaRPr lang="zh-TW" altLang="zh-TW" sz="4800" b="0" kern="1200" baseline="0" dirty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9</a:t>
                      </a:r>
                      <a:r>
                        <a:rPr lang="zh-TW" altLang="en-US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月</a:t>
                      </a: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10</a:t>
                      </a:r>
                      <a:r>
                        <a:rPr lang="zh-TW" altLang="en-US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日，</a:t>
                      </a: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15:15-17:15</a:t>
                      </a:r>
                      <a:endParaRPr lang="zh-TW" sz="4800" b="0" kern="1200" baseline="0" dirty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altLang="en-US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高科大冷鏈認證中心</a:t>
                      </a: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  <a:r>
                        <a:rPr lang="zh-TW" altLang="en-US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林國興 博士</a:t>
                      </a:r>
                      <a:endParaRPr lang="zh-TW" sz="4800" b="0" kern="1200" baseline="0" dirty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冷鏈運輸設備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9</a:t>
                      </a:r>
                      <a:r>
                        <a:rPr 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月</a:t>
                      </a: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1</a:t>
                      </a:r>
                      <a:r>
                        <a:rPr lang="en-US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1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日，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09:00-12:00</a:t>
                      </a:r>
                      <a:endParaRPr lang="zh-TW" sz="4800" b="0" kern="1200" baseline="0" dirty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邰利公司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林建智 總經理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冷鏈倉儲作業流程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9</a:t>
                      </a:r>
                      <a:r>
                        <a:rPr 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月</a:t>
                      </a: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1</a:t>
                      </a:r>
                      <a:r>
                        <a:rPr lang="en-US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1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日，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13:15-15:15</a:t>
                      </a:r>
                      <a:endParaRPr lang="zh-TW" sz="4800" b="0" kern="1200" baseline="0" dirty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好好物流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陳永賢 副總經理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冷鏈運輸作業流程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9</a:t>
                      </a:r>
                      <a:r>
                        <a:rPr 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月</a:t>
                      </a: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1</a:t>
                      </a:r>
                      <a:r>
                        <a:rPr lang="en-US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1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日，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15:15-17:15</a:t>
                      </a:r>
                      <a:endParaRPr lang="zh-TW" sz="4800" b="0" kern="1200" baseline="0" dirty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全日物流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葉文吉 總經理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冷鏈</a:t>
                      </a:r>
                      <a:r>
                        <a:rPr 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資訊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管理系統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9</a:t>
                      </a:r>
                      <a:r>
                        <a:rPr 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月</a:t>
                      </a: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24</a:t>
                      </a:r>
                      <a:r>
                        <a:rPr 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日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，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09:00-12:00</a:t>
                      </a:r>
                      <a:endParaRPr lang="zh-TW" sz="4800" b="0" kern="1200" baseline="0" dirty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sz="4800" b="0" kern="1200" baseline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耀欣科技</a:t>
                      </a:r>
                      <a:r>
                        <a:rPr lang="en-US" sz="4800" b="0" kern="1200" baseline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  <a:r>
                        <a:rPr lang="zh-TW" sz="4800" b="0" kern="1200" baseline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曾聰榮 副總經理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冷鏈</a:t>
                      </a:r>
                      <a:r>
                        <a:rPr 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智慧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化系統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9</a:t>
                      </a:r>
                      <a:r>
                        <a:rPr 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月</a:t>
                      </a: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24</a:t>
                      </a:r>
                      <a:r>
                        <a:rPr 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日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，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13:15-16:15</a:t>
                      </a:r>
                      <a:endParaRPr lang="zh-TW" sz="4800" b="0" kern="1200" baseline="0" dirty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工研院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彭浩軒 經理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冷鏈零售作業管理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9</a:t>
                      </a:r>
                      <a:r>
                        <a:rPr 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月</a:t>
                      </a: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25</a:t>
                      </a:r>
                      <a:r>
                        <a:rPr 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日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，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09:00-12:00</a:t>
                      </a:r>
                      <a:endParaRPr lang="zh-TW" sz="4800" b="0" kern="1200" baseline="0" dirty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高科大行銷系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謝致慧 助理教授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altLang="en-US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冷鏈法令</a:t>
                      </a:r>
                      <a:r>
                        <a:rPr lang="zh-TW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與政府規範</a:t>
                      </a:r>
                      <a:endParaRPr lang="zh-TW" sz="4800" b="0" kern="1200" baseline="0" dirty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9</a:t>
                      </a:r>
                      <a:r>
                        <a:rPr 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月</a:t>
                      </a: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25</a:t>
                      </a:r>
                      <a:r>
                        <a:rPr 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日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，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13:15-16:15</a:t>
                      </a:r>
                      <a:endParaRPr lang="zh-TW" sz="4800" b="0" kern="1200" baseline="0" dirty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東海大學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徐詮亮 教授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冷鏈企業經營管理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10</a:t>
                      </a:r>
                      <a:r>
                        <a:rPr 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月</a:t>
                      </a:r>
                      <a:r>
                        <a:rPr lang="en-US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1</a:t>
                      </a:r>
                      <a:r>
                        <a:rPr 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日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，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09:00-12:00</a:t>
                      </a:r>
                      <a:endParaRPr lang="zh-TW" sz="4800" b="0" kern="1200" baseline="0" dirty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台灣大昌華嘉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李茂煙 副董事長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冷鏈國際運輸作業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10</a:t>
                      </a:r>
                      <a:r>
                        <a:rPr 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月</a:t>
                      </a:r>
                      <a:r>
                        <a:rPr lang="en-US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1</a:t>
                      </a:r>
                      <a:r>
                        <a:rPr 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日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，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13:15-16:15</a:t>
                      </a:r>
                      <a:endParaRPr lang="zh-TW" sz="4800" b="0" kern="1200" baseline="0" dirty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律僑國際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葉建明 總經理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冷鏈宅配作業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10</a:t>
                      </a:r>
                      <a:r>
                        <a:rPr 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月</a:t>
                      </a: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2</a:t>
                      </a:r>
                      <a:r>
                        <a:rPr 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日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，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09:00-12:00</a:t>
                      </a:r>
                      <a:endParaRPr lang="zh-TW" sz="4800" b="0" kern="1200" baseline="0" dirty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新竹物流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張聰海 經理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冷鏈物流發展趨勢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10</a:t>
                      </a:r>
                      <a:r>
                        <a:rPr 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月</a:t>
                      </a: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2</a:t>
                      </a:r>
                      <a:r>
                        <a:rPr 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日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，</a:t>
                      </a:r>
                      <a:r>
                        <a:rPr lang="en-US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13:15-16:15</a:t>
                      </a:r>
                      <a:endParaRPr lang="zh-TW" sz="4800" b="0" kern="1200" baseline="0" dirty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320158" rtl="0" eaLnBrk="1" latinLnBrk="0" hangingPunct="1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兩岸冷鏈物流技術與服務</a:t>
                      </a:r>
                      <a:r>
                        <a:rPr 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聯盟</a:t>
                      </a:r>
                      <a:r>
                        <a:rPr lang="en-US" alt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  <a:r>
                        <a:rPr lang="zh-TW" sz="48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郭儒家 </a:t>
                      </a:r>
                      <a:r>
                        <a:rPr lang="zh-TW" sz="4800" b="0" kern="1200" baseline="0" dirty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執行長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2874338" y="5976964"/>
            <a:ext cx="27729287" cy="427808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zh-TW" altLang="zh-TW" sz="6800" dirty="0">
                <a:effectLst>
                  <a:glow rad="4064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標楷體" panose="03000509000000000000" pitchFamily="65" charset="-120"/>
              </a:rPr>
              <a:t>隨著商品低溫作業的需求快速上升，以及相關作業廠商的品質保證難度加大，冷鏈物流作業品質已經成為臺灣物流產業發展的</a:t>
            </a:r>
            <a:r>
              <a:rPr lang="zh-TW" altLang="zh-TW" sz="6800" dirty="0" smtClean="0">
                <a:effectLst>
                  <a:glow rad="4064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標楷體" panose="03000509000000000000" pitchFamily="65" charset="-120"/>
              </a:rPr>
              <a:t>關鍵</a:t>
            </a:r>
            <a:r>
              <a:rPr lang="zh-TW" altLang="en-US" sz="6800" dirty="0" smtClean="0">
                <a:effectLst>
                  <a:glow rad="4064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標楷體" panose="03000509000000000000" pitchFamily="65" charset="-120"/>
              </a:rPr>
              <a:t>議題之一</a:t>
            </a:r>
            <a:r>
              <a:rPr lang="zh-TW" altLang="zh-TW" sz="6800" dirty="0" smtClean="0">
                <a:effectLst>
                  <a:glow rad="4064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標楷體" panose="03000509000000000000" pitchFamily="65" charset="-120"/>
              </a:rPr>
              <a:t>。</a:t>
            </a:r>
            <a:r>
              <a:rPr lang="zh-TW" altLang="zh-TW" sz="6800" dirty="0">
                <a:effectLst>
                  <a:glow rad="4064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標楷體" panose="03000509000000000000" pitchFamily="65" charset="-120"/>
              </a:rPr>
              <a:t>期望</a:t>
            </a:r>
            <a:r>
              <a:rPr lang="zh-TW" altLang="en-US" sz="6800" dirty="0" smtClean="0">
                <a:effectLst>
                  <a:glow rad="4064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標楷體" panose="03000509000000000000" pitchFamily="65" charset="-120"/>
              </a:rPr>
              <a:t>透過本課程</a:t>
            </a:r>
            <a:r>
              <a:rPr lang="zh-TW" altLang="zh-TW" sz="6800" dirty="0">
                <a:effectLst>
                  <a:glow rad="4064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標楷體" panose="03000509000000000000" pitchFamily="65" charset="-120"/>
              </a:rPr>
              <a:t>有效促進臺灣冷鏈物流相關企業的</a:t>
            </a:r>
            <a:r>
              <a:rPr lang="zh-TW" altLang="zh-TW" sz="6800" dirty="0" smtClean="0">
                <a:effectLst>
                  <a:glow rad="4064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標楷體" panose="03000509000000000000" pitchFamily="65" charset="-120"/>
              </a:rPr>
              <a:t>發展</a:t>
            </a:r>
            <a:r>
              <a:rPr lang="zh-TW" altLang="en-US" sz="6800" dirty="0" smtClean="0">
                <a:effectLst>
                  <a:glow rad="4064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標楷體" panose="03000509000000000000" pitchFamily="65" charset="-120"/>
              </a:rPr>
              <a:t>，</a:t>
            </a:r>
            <a:r>
              <a:rPr lang="zh-TW" altLang="zh-TW" sz="6800" dirty="0" smtClean="0">
                <a:effectLst>
                  <a:glow rad="4064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標楷體" panose="03000509000000000000" pitchFamily="65" charset="-120"/>
              </a:rPr>
              <a:t>更</a:t>
            </a:r>
            <a:r>
              <a:rPr lang="zh-TW" altLang="zh-TW" sz="6800" dirty="0">
                <a:effectLst>
                  <a:glow rad="4064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標楷體" panose="03000509000000000000" pitchFamily="65" charset="-120"/>
              </a:rPr>
              <a:t>能接近先進國家水平，促成臺灣整體物流產業的更新發展</a:t>
            </a:r>
            <a:r>
              <a:rPr lang="zh-TW" altLang="zh-TW" sz="6800" dirty="0" smtClean="0">
                <a:effectLst>
                  <a:glow rad="4064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標楷體" panose="03000509000000000000" pitchFamily="65" charset="-120"/>
              </a:rPr>
              <a:t>。</a:t>
            </a:r>
            <a:endParaRPr lang="zh-TW" altLang="zh-TW" sz="6800" dirty="0">
              <a:effectLst>
                <a:glow rad="406400">
                  <a:schemeClr val="bg1">
                    <a:alpha val="60000"/>
                  </a:schemeClr>
                </a:glow>
              </a:effectLst>
              <a:latin typeface="Times New Roman" pitchFamily="18" charset="0"/>
              <a:ea typeface="標楷體" panose="03000509000000000000" pitchFamily="65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2409193" y="21902926"/>
            <a:ext cx="98491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主辦單位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保留所有課程與師資更動之權利</a:t>
            </a: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693878"/>
              </p:ext>
            </p:extLst>
          </p:nvPr>
        </p:nvGraphicFramePr>
        <p:xfrm>
          <a:off x="6691258" y="12169652"/>
          <a:ext cx="18799799" cy="916452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83380"/>
                <a:gridCol w="14616419"/>
              </a:tblGrid>
              <a:tr h="1140330">
                <a:tc>
                  <a:txBody>
                    <a:bodyPr/>
                    <a:lstStyle/>
                    <a:p>
                      <a:r>
                        <a:rPr lang="zh-TW" altLang="en-US" sz="6000" b="0" baseline="0" dirty="0" smtClean="0"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</a:rPr>
                        <a:t>主辦單位</a:t>
                      </a:r>
                      <a:endParaRPr lang="zh-TW" altLang="en-US" sz="6000" b="0" baseline="0" dirty="0"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3201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6000" b="0" baseline="0" dirty="0" smtClean="0"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</a:rPr>
                        <a:t>國立高雄第一科技大學</a:t>
                      </a:r>
                      <a:endParaRPr lang="en-US" altLang="zh-TW" sz="6000" b="0" baseline="0" dirty="0" smtClean="0"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</a:endParaRPr>
                    </a:p>
                  </a:txBody>
                  <a:tcPr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793">
                <a:tc>
                  <a:txBody>
                    <a:bodyPr/>
                    <a:lstStyle/>
                    <a:p>
                      <a:r>
                        <a:rPr lang="zh-TW" altLang="en-US" sz="60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指導單位</a:t>
                      </a:r>
                      <a:endParaRPr lang="zh-TW" altLang="en-US" sz="6000" b="0" kern="1200" baseline="0" dirty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3201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6000" b="0" baseline="0" dirty="0" smtClean="0"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</a:rPr>
                        <a:t>工業技術研究院</a:t>
                      </a:r>
                      <a:endParaRPr lang="en-US" altLang="zh-TW" sz="6000" b="0" baseline="0" dirty="0" smtClean="0"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</a:endParaRPr>
                    </a:p>
                  </a:txBody>
                  <a:tcPr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5245">
                <a:tc>
                  <a:txBody>
                    <a:bodyPr/>
                    <a:lstStyle/>
                    <a:p>
                      <a:r>
                        <a:rPr lang="zh-TW" altLang="en-US" sz="6000" b="0" baseline="0" dirty="0" smtClean="0"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</a:rPr>
                        <a:t>授課時間</a:t>
                      </a:r>
                      <a:endParaRPr lang="zh-TW" altLang="en-US" sz="6000" b="0" baseline="0" dirty="0"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3201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6000" b="0" baseline="0" dirty="0" smtClean="0"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</a:rPr>
                        <a:t>9/3-4</a:t>
                      </a:r>
                      <a:r>
                        <a:rPr lang="zh-TW" altLang="en-US" sz="6000" b="0" baseline="0" dirty="0" smtClean="0"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</a:rPr>
                        <a:t>，</a:t>
                      </a:r>
                      <a:r>
                        <a:rPr lang="en-US" altLang="zh-TW" sz="6000" b="0" baseline="0" dirty="0" smtClean="0"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</a:rPr>
                        <a:t>9/10-11</a:t>
                      </a:r>
                      <a:r>
                        <a:rPr lang="zh-TW" altLang="en-US" sz="6000" b="0" baseline="0" dirty="0" smtClean="0"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</a:rPr>
                        <a:t>，</a:t>
                      </a:r>
                      <a:r>
                        <a:rPr lang="en-US" altLang="zh-TW" sz="6000" b="0" baseline="0" dirty="0" smtClean="0"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</a:rPr>
                        <a:t>9/24-25</a:t>
                      </a:r>
                      <a:r>
                        <a:rPr lang="zh-TW" altLang="en-US" sz="6000" b="0" baseline="0" dirty="0" smtClean="0"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</a:rPr>
                        <a:t>，</a:t>
                      </a:r>
                      <a:r>
                        <a:rPr lang="en-US" altLang="zh-TW" sz="6000" b="0" baseline="0" dirty="0" smtClean="0"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</a:rPr>
                        <a:t>10/1-2</a:t>
                      </a:r>
                      <a:r>
                        <a:rPr lang="zh-TW" altLang="en-US" sz="6000" b="0" baseline="0" dirty="0" smtClean="0"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</a:rPr>
                        <a:t>。</a:t>
                      </a:r>
                      <a:endParaRPr lang="en-US" altLang="zh-TW" sz="6000" b="0" baseline="0" dirty="0" smtClean="0"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</a:endParaRPr>
                    </a:p>
                  </a:txBody>
                  <a:tcPr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903860">
                <a:tc>
                  <a:txBody>
                    <a:bodyPr/>
                    <a:lstStyle/>
                    <a:p>
                      <a:r>
                        <a:rPr lang="zh-TW" altLang="en-US" sz="6000" b="0" baseline="0" dirty="0" smtClean="0"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</a:rPr>
                        <a:t>高雄場地點</a:t>
                      </a:r>
                      <a:endParaRPr lang="zh-TW" altLang="en-US" sz="6000" b="0" baseline="0" dirty="0"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43201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60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高雄市燕巢區大學路</a:t>
                      </a:r>
                      <a:r>
                        <a:rPr lang="en-US" altLang="zh-TW" sz="60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1</a:t>
                      </a:r>
                      <a:r>
                        <a:rPr lang="zh-TW" altLang="en-US" sz="60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號</a:t>
                      </a:r>
                      <a:endParaRPr lang="en-US" altLang="zh-TW" sz="6000" b="0" kern="1200" baseline="0" dirty="0" smtClean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marR="0" indent="0" algn="l" defTabSz="43201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60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管理學院 </a:t>
                      </a:r>
                      <a:r>
                        <a:rPr lang="en-US" altLang="zh-TW" sz="60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C-104</a:t>
                      </a:r>
                    </a:p>
                  </a:txBody>
                  <a:tcPr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03860">
                <a:tc>
                  <a:txBody>
                    <a:bodyPr/>
                    <a:lstStyle/>
                    <a:p>
                      <a:r>
                        <a:rPr lang="zh-TW" altLang="en-US" sz="6000" b="0" baseline="0" dirty="0" smtClean="0"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人數</a:t>
                      </a:r>
                      <a:endParaRPr lang="zh-TW" altLang="en-US" sz="6000" b="0" baseline="0" dirty="0"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43201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60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50</a:t>
                      </a:r>
                      <a:r>
                        <a:rPr lang="zh-TW" altLang="en-US" sz="60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位</a:t>
                      </a:r>
                      <a:endParaRPr lang="en-US" altLang="zh-TW" sz="6000" b="0" kern="1200" baseline="0" dirty="0" smtClean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03860">
                <a:tc>
                  <a:txBody>
                    <a:bodyPr/>
                    <a:lstStyle/>
                    <a:p>
                      <a:pPr marL="0" marR="0" indent="0" algn="l" defTabSz="43201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6000" b="0" baseline="0" dirty="0" smtClean="0"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費用</a:t>
                      </a: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43201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60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免費，費用由高雄第一科技大學和工業技術研究院支付。</a:t>
                      </a:r>
                      <a:endParaRPr lang="en-US" altLang="zh-TW" sz="6000" b="0" kern="1200" baseline="0" dirty="0" smtClean="0">
                        <a:solidFill>
                          <a:schemeClr val="tx1"/>
                        </a:solidFill>
                        <a:effectLst>
                          <a:glow rad="406400">
                            <a:schemeClr val="bg1">
                              <a:alpha val="60000"/>
                            </a:schemeClr>
                          </a:glo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03860">
                <a:tc>
                  <a:txBody>
                    <a:bodyPr/>
                    <a:lstStyle/>
                    <a:p>
                      <a:pPr marL="0" marR="0" indent="0" algn="l" defTabSz="43201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6000" b="0" baseline="0" dirty="0" smtClean="0"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報名方式</a:t>
                      </a: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3201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60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梁小姐 </a:t>
                      </a:r>
                      <a:r>
                        <a:rPr lang="en-US" altLang="zh-TW" sz="6000" b="0" kern="1200" baseline="0" dirty="0" smtClean="0">
                          <a:solidFill>
                            <a:schemeClr val="tx1"/>
                          </a:solidFill>
                          <a:effectLst>
                            <a:glow rad="4064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+mn-cs"/>
                        </a:rPr>
                        <a:t>penny@nkfust.com.tw</a:t>
                      </a:r>
                    </a:p>
                  </a:txBody>
                  <a:tcPr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文字方塊 17"/>
          <p:cNvSpPr txBox="1"/>
          <p:nvPr/>
        </p:nvSpPr>
        <p:spPr>
          <a:xfrm>
            <a:off x="0" y="2808612"/>
            <a:ext cx="32404050" cy="2744557"/>
          </a:xfrm>
          <a:prstGeom prst="rect">
            <a:avLst/>
          </a:prstGeom>
          <a:noFill/>
        </p:spPr>
        <p:txBody>
          <a:bodyPr wrap="square" lIns="432014" tIns="216007" rIns="432014" bIns="216007" rtlCol="0">
            <a:spAutoFit/>
          </a:bodyPr>
          <a:lstStyle/>
          <a:p>
            <a:pPr algn="ctr"/>
            <a:r>
              <a:rPr lang="en-US" altLang="zh-TW" sz="150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華康海報體W9" pitchFamily="81" charset="-120"/>
                <a:ea typeface="標楷體" pitchFamily="65" charset="-120"/>
              </a:rPr>
              <a:t>Cold Chain Logistics Management</a:t>
            </a:r>
            <a:endParaRPr lang="zh-TW" altLang="en-US" sz="15000" b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latin typeface="華康海報體W9" pitchFamily="81" charset="-120"/>
              <a:ea typeface="標楷體" pitchFamily="65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-1511943" y="-71708"/>
            <a:ext cx="34841318" cy="3513999"/>
          </a:xfrm>
          <a:prstGeom prst="rect">
            <a:avLst/>
          </a:prstGeom>
          <a:noFill/>
        </p:spPr>
        <p:txBody>
          <a:bodyPr wrap="square" lIns="432014" tIns="216007" rIns="432014" bIns="216007">
            <a:spAutoFit/>
          </a:bodyPr>
          <a:lstStyle/>
          <a:p>
            <a:pPr algn="ctr"/>
            <a:r>
              <a:rPr lang="en-US" altLang="zh-TW" sz="20000" b="1" i="1" spc="474" dirty="0" smtClean="0">
                <a:ln w="180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20000" b="1" spc="474" dirty="0" smtClean="0">
                <a:ln w="180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>
                    <a:schemeClr val="accent1">
                      <a:alpha val="4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冷鏈物流管理概論</a:t>
            </a:r>
            <a:endParaRPr lang="zh-TW" altLang="en-US" sz="22000" b="1" spc="474" dirty="0">
              <a:ln w="1800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glow>
                  <a:schemeClr val="accent1">
                    <a:alpha val="4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01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4970</TotalTime>
  <Words>1052</Words>
  <Application>Microsoft Office PowerPoint</Application>
  <PresentationFormat>自訂</PresentationFormat>
  <Paragraphs>170</Paragraphs>
  <Slides>2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3" baseType="lpstr"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114</cp:revision>
  <cp:lastPrinted>2015-08-17T03:01:20Z</cp:lastPrinted>
  <dcterms:created xsi:type="dcterms:W3CDTF">2015-08-16T15:53:38Z</dcterms:created>
  <dcterms:modified xsi:type="dcterms:W3CDTF">2016-06-23T07:54:34Z</dcterms:modified>
</cp:coreProperties>
</file>